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4" r:id="rId4"/>
    <p:sldId id="257" r:id="rId5"/>
    <p:sldId id="266" r:id="rId6"/>
    <p:sldId id="267" r:id="rId7"/>
    <p:sldId id="268" r:id="rId8"/>
    <p:sldId id="269" r:id="rId9"/>
    <p:sldId id="270" r:id="rId10"/>
    <p:sldId id="271" r:id="rId11"/>
    <p:sldId id="262" r:id="rId12"/>
    <p:sldId id="259" r:id="rId13"/>
    <p:sldId id="272" r:id="rId14"/>
    <p:sldId id="273" r:id="rId15"/>
    <p:sldId id="263" r:id="rId16"/>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D71B-B280-4C43-B738-4FC0010127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CC7FB70D-17CE-4ED5-B802-1DF71CF09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6F4B1266-EAC5-49BF-90B3-1FD3A91AD55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110AAA6E-1203-46FE-B49D-5618305608BB}"/>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477989B-CF93-4AFA-B041-662E93AD0AB6}"/>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3545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671D-26BB-4337-B5D7-F30DB9906C7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F7140B-4476-4899-9702-B8E22C9E8E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B4C02C48-D67F-4A27-9771-D98A72720B89}"/>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D750F44D-A5F9-415F-9BAB-6A6C4499AEA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D949B436-6840-4525-B20E-4F92741849F3}"/>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43138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1DA56-38F5-44D9-9513-E50EEA5010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9F696424-83D9-46BD-AA80-4426098023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E203CA60-826F-4858-A84E-FAD402261116}"/>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91B75F18-C8CF-4AA9-AAB3-9754D9A0F0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5889959F-17C3-42A7-9B02-4AAD41CE2BD5}"/>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12177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F13D-4F9B-49D8-9038-2EAF2BD32066}"/>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AFA9A212-8E0C-48B8-9E60-03773FAC6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2A3B089B-B230-47DC-A08C-D86DFD67C6C9}"/>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74038C4F-9CAD-4FAD-A718-D4D50675BBF5}"/>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207F5A35-B20F-4F5F-978E-3A30E9AB43FB}"/>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76483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CDE6-8964-41D6-8819-977144464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8D6D7DF7-917F-4B7B-AF1D-BCB173074C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263663-ADEF-4B25-ABB3-FA5CB04621BB}"/>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8241104B-B51C-4560-8848-4C6CBEFE7F38}"/>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FDFBAD8-0DDB-4875-8E0F-8E79F6BFC93E}"/>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95012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D015-920D-47DB-AEE4-271829A96C2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8D536CE-E6C0-47D1-9D0A-7CDE6F6B8E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A26234A2-1F53-42C4-AE25-AE3D3CD8B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9D529121-91EA-413B-965A-34BA9499A168}"/>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AC1A92F8-865D-4585-8EBB-CA23D87A03AE}"/>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8016A5FA-35CF-4808-9E67-858D1E2A9BD2}"/>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033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D292-5E50-469B-8B08-99803DDA8267}"/>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C2355EB5-ABB4-4259-BA43-FDFEF7801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FCEDF-27F8-46E0-9EC5-D749FD12C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D8026A06-DCB9-4880-B8C0-3DF6EB9B4B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C0CB1-BF48-4009-BBF6-820056557F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3006621D-8E6A-4DE5-AC59-FDE8EE993CE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8" name="Footer Placeholder 7">
            <a:extLst>
              <a:ext uri="{FF2B5EF4-FFF2-40B4-BE49-F238E27FC236}">
                <a16:creationId xmlns:a16="http://schemas.microsoft.com/office/drawing/2014/main" id="{E64208F0-2DC1-48FC-96BE-EE61EE459DD2}"/>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220810CC-EC19-45F4-8C8B-CBD657DD4B2A}"/>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4879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BB94-D4E3-4FA8-B815-951641C60578}"/>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2E1FEA00-106C-43DC-88B4-5E153755CFF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4" name="Footer Placeholder 3">
            <a:extLst>
              <a:ext uri="{FF2B5EF4-FFF2-40B4-BE49-F238E27FC236}">
                <a16:creationId xmlns:a16="http://schemas.microsoft.com/office/drawing/2014/main" id="{A5AE5AD4-F9CA-4920-B548-2EEF6E67C2C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96530AF5-6652-434C-B3DB-D3DE5C552111}"/>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92348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7DD2A2-35D8-426B-BA60-53641E00B4B5}"/>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3" name="Footer Placeholder 2">
            <a:extLst>
              <a:ext uri="{FF2B5EF4-FFF2-40B4-BE49-F238E27FC236}">
                <a16:creationId xmlns:a16="http://schemas.microsoft.com/office/drawing/2014/main" id="{FB724FCD-2523-4E1A-9D4A-681CB06BE39F}"/>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237D8D62-DA05-4961-ACE4-A041017DE565}"/>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83075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7744-F79A-43C1-B6BB-E5CF665EE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F1B23E7-E4A5-45C1-BAF5-03446B60C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9BD91979-07D1-4ED1-A3A8-30707C20A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63194-1A5D-46B5-B75E-1D18E64847E4}"/>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0793FC67-F626-4900-824D-085F930520B6}"/>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71BC8F78-15DE-4CE6-BBAB-BFF2E6412117}"/>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299514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9F7A-2221-4280-AD85-A10015DD9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B73AA64E-02C3-46C3-93D6-18C87CE65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943E131-B159-41D3-B8FC-4C9751023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04ED1-6AC6-40A8-9DCA-5CE2E8F0E5A7}"/>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12A23632-8259-4BE2-A726-2AD922E77AC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00DABF5-A390-465D-A67B-CD3A644BA7D4}"/>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63727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9F3FE9-63CF-4CC7-8DB7-DBC6210CC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B5C0148-2FDD-420E-A5F1-DDF99FEBC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CC045E0C-B7C5-4AD1-A504-9B292A583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51B713B5-9F65-4640-AAE5-FC8079EC6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06B37003-0EE7-43B4-9A16-C6873B9B0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FA3CD-40FA-4C4F-B9BB-EF90C16DFCC9}" type="slidenum">
              <a:rPr lang="th-TH" smtClean="0"/>
              <a:t>‹#›</a:t>
            </a:fld>
            <a:endParaRPr lang="th-TH"/>
          </a:p>
        </p:txBody>
      </p:sp>
    </p:spTree>
    <p:extLst>
      <p:ext uri="{BB962C8B-B14F-4D97-AF65-F5344CB8AC3E}">
        <p14:creationId xmlns:p14="http://schemas.microsoft.com/office/powerpoint/2010/main" val="2919253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9CE9-17A7-454A-B4DC-497A26B63C77}"/>
              </a:ext>
            </a:extLst>
          </p:cNvPr>
          <p:cNvSpPr>
            <a:spLocks noGrp="1"/>
          </p:cNvSpPr>
          <p:nvPr>
            <p:ph type="ctrTitle"/>
          </p:nvPr>
        </p:nvSpPr>
        <p:spPr>
          <a:xfrm>
            <a:off x="1420305" y="287517"/>
            <a:ext cx="7440891" cy="1644978"/>
          </a:xfrm>
        </p:spPr>
        <p:txBody>
          <a:bodyPr>
            <a:normAutofit/>
          </a:bodyPr>
          <a:lstStyle/>
          <a:p>
            <a:r>
              <a:rPr lang="en-US" sz="6000" b="1" dirty="0">
                <a:solidFill>
                  <a:srgbClr val="002060"/>
                </a:solidFill>
              </a:rPr>
              <a:t>QUEUE</a:t>
            </a:r>
            <a:endParaRPr lang="th-TH" b="1" dirty="0">
              <a:solidFill>
                <a:srgbClr val="002060"/>
              </a:solidFill>
            </a:endParaRPr>
          </a:p>
        </p:txBody>
      </p:sp>
      <p:pic>
        <p:nvPicPr>
          <p:cNvPr id="1026" name="Picture 2" descr="Kids standing a queue nicely">
            <a:extLst>
              <a:ext uri="{FF2B5EF4-FFF2-40B4-BE49-F238E27FC236}">
                <a16:creationId xmlns:a16="http://schemas.microsoft.com/office/drawing/2014/main" id="{D8D07693-3624-4683-8F30-F314A928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03" y="2271859"/>
            <a:ext cx="6231475" cy="401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A9D41E-4E3C-49FE-9DC2-0C0970A7B191}"/>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SIRO (Serve in Random Order) OR</a:t>
            </a:r>
            <a:br>
              <a:rPr lang="en-US" b="1" dirty="0">
                <a:solidFill>
                  <a:srgbClr val="7030A0"/>
                </a:solidFill>
              </a:rPr>
            </a:br>
            <a:r>
              <a:rPr lang="en-US" b="1" dirty="0">
                <a:solidFill>
                  <a:srgbClr val="7030A0"/>
                </a:solidFill>
              </a:rPr>
              <a:t>ROS (Random-Order-Of-Service)</a:t>
            </a:r>
            <a:endParaRPr lang="th-TH" b="1" dirty="0">
              <a:solidFill>
                <a:srgbClr val="7030A0"/>
              </a:solidFill>
            </a:endParaRPr>
          </a:p>
        </p:txBody>
      </p:sp>
      <p:sp>
        <p:nvSpPr>
          <p:cNvPr id="6" name="TextBox 5">
            <a:extLst>
              <a:ext uri="{FF2B5EF4-FFF2-40B4-BE49-F238E27FC236}">
                <a16:creationId xmlns:a16="http://schemas.microsoft.com/office/drawing/2014/main" id="{06595974-AA33-467F-A9BD-05B0FFC67F10}"/>
              </a:ext>
            </a:extLst>
          </p:cNvPr>
          <p:cNvSpPr txBox="1"/>
          <p:nvPr/>
        </p:nvSpPr>
        <p:spPr>
          <a:xfrm>
            <a:off x="461175" y="1657297"/>
            <a:ext cx="11648662" cy="1815882"/>
          </a:xfrm>
          <a:prstGeom prst="rect">
            <a:avLst/>
          </a:prstGeom>
          <a:noFill/>
        </p:spPr>
        <p:txBody>
          <a:bodyPr wrap="square">
            <a:spAutoFit/>
          </a:bodyPr>
          <a:lstStyle/>
          <a:p>
            <a:pPr algn="just"/>
            <a:r>
              <a:rPr lang="en-US" b="0" i="0" dirty="0">
                <a:solidFill>
                  <a:srgbClr val="333333"/>
                </a:solidFill>
                <a:effectLst/>
                <a:latin typeface="Georgia" panose="02040502050405020303" pitchFamily="18" charset="0"/>
              </a:rPr>
              <a:t>The random-order-of-service (ROS) policy, or alternatively, service-in-random-order (SIRO), is a well-known and important alternative to the first-come-first-served (FCFS) policy and the related first-in-first-out (FIFO) policy.</a:t>
            </a:r>
            <a:endParaRPr lang="th-TH" dirty="0"/>
          </a:p>
        </p:txBody>
      </p:sp>
    </p:spTree>
    <p:extLst>
      <p:ext uri="{BB962C8B-B14F-4D97-AF65-F5344CB8AC3E}">
        <p14:creationId xmlns:p14="http://schemas.microsoft.com/office/powerpoint/2010/main" val="227486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F213-A454-45CD-B02D-180E921FF486}"/>
              </a:ext>
            </a:extLst>
          </p:cNvPr>
          <p:cNvSpPr>
            <a:spLocks noGrp="1"/>
          </p:cNvSpPr>
          <p:nvPr>
            <p:ph idx="1"/>
          </p:nvPr>
        </p:nvSpPr>
        <p:spPr>
          <a:xfrm>
            <a:off x="143123" y="771277"/>
            <a:ext cx="11210677" cy="5421588"/>
          </a:xfrm>
        </p:spPr>
        <p:txBody>
          <a:bodyPr/>
          <a:lstStyle/>
          <a:p>
            <a:pPr algn="just">
              <a:buFont typeface="Wingdings" panose="05000000000000000000" pitchFamily="2" charset="2"/>
              <a:buChar char="q"/>
            </a:pPr>
            <a:r>
              <a:rPr lang="en-US" dirty="0"/>
              <a:t>Deque is the short form of Double-Ended Queue.</a:t>
            </a:r>
          </a:p>
          <a:p>
            <a:pPr algn="just">
              <a:buFont typeface="Wingdings" panose="05000000000000000000" pitchFamily="2" charset="2"/>
              <a:buChar char="q"/>
            </a:pPr>
            <a:r>
              <a:rPr lang="en-US" dirty="0"/>
              <a:t>In DEQUE linear list of elements can be insert/add or deleted at either end but not in the middle.</a:t>
            </a:r>
          </a:p>
          <a:p>
            <a:pPr algn="just">
              <a:buFont typeface="Wingdings" panose="05000000000000000000" pitchFamily="2" charset="2"/>
              <a:buChar char="q"/>
            </a:pPr>
            <a:endParaRPr lang="th-TH" dirty="0"/>
          </a:p>
        </p:txBody>
      </p:sp>
      <p:sp>
        <p:nvSpPr>
          <p:cNvPr id="6" name="Title 1">
            <a:extLst>
              <a:ext uri="{FF2B5EF4-FFF2-40B4-BE49-F238E27FC236}">
                <a16:creationId xmlns:a16="http://schemas.microsoft.com/office/drawing/2014/main" id="{C49D8526-1B12-4BBC-91B4-E045CAC7BFE0}"/>
              </a:ext>
            </a:extLst>
          </p:cNvPr>
          <p:cNvSpPr>
            <a:spLocks noGrp="1"/>
          </p:cNvSpPr>
          <p:nvPr>
            <p:ph type="title"/>
          </p:nvPr>
        </p:nvSpPr>
        <p:spPr>
          <a:xfrm>
            <a:off x="278048" y="206098"/>
            <a:ext cx="10515600" cy="677407"/>
          </a:xfrm>
        </p:spPr>
        <p:txBody>
          <a:bodyPr>
            <a:normAutofit fontScale="90000"/>
          </a:bodyPr>
          <a:lstStyle/>
          <a:p>
            <a:pPr algn="ctr"/>
            <a:r>
              <a:rPr lang="en-US" b="1" dirty="0">
                <a:solidFill>
                  <a:srgbClr val="002060"/>
                </a:solidFill>
              </a:rPr>
              <a:t>DEQUE</a:t>
            </a:r>
            <a:endParaRPr lang="th-TH" b="1" dirty="0">
              <a:solidFill>
                <a:srgbClr val="002060"/>
              </a:solidFill>
            </a:endParaRPr>
          </a:p>
        </p:txBody>
      </p:sp>
      <p:pic>
        <p:nvPicPr>
          <p:cNvPr id="7" name="Picture 6">
            <a:extLst>
              <a:ext uri="{FF2B5EF4-FFF2-40B4-BE49-F238E27FC236}">
                <a16:creationId xmlns:a16="http://schemas.microsoft.com/office/drawing/2014/main" id="{3A1F629C-EC4E-4329-9EB4-E5FAA5411007}"/>
              </a:ext>
            </a:extLst>
          </p:cNvPr>
          <p:cNvPicPr>
            <a:picLocks noChangeAspect="1"/>
          </p:cNvPicPr>
          <p:nvPr/>
        </p:nvPicPr>
        <p:blipFill>
          <a:blip r:embed="rId2"/>
          <a:stretch>
            <a:fillRect/>
          </a:stretch>
        </p:blipFill>
        <p:spPr>
          <a:xfrm>
            <a:off x="691970" y="4308737"/>
            <a:ext cx="8772525" cy="2200275"/>
          </a:xfrm>
          <a:prstGeom prst="rect">
            <a:avLst/>
          </a:prstGeom>
        </p:spPr>
      </p:pic>
      <p:pic>
        <p:nvPicPr>
          <p:cNvPr id="5122" name="Picture 2" descr="Implementation of Deque using circular array - GeeksforGeeks">
            <a:extLst>
              <a:ext uri="{FF2B5EF4-FFF2-40B4-BE49-F238E27FC236}">
                <a16:creationId xmlns:a16="http://schemas.microsoft.com/office/drawing/2014/main" id="{4AC8BD74-FB15-4F75-A7A7-1D5CB6ED1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457" y="2203712"/>
            <a:ext cx="706755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5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3A16-CF49-4326-9657-D3BAD7E0F371}"/>
              </a:ext>
            </a:extLst>
          </p:cNvPr>
          <p:cNvSpPr>
            <a:spLocks noGrp="1"/>
          </p:cNvSpPr>
          <p:nvPr>
            <p:ph type="title"/>
          </p:nvPr>
        </p:nvSpPr>
        <p:spPr>
          <a:xfrm>
            <a:off x="838200" y="102732"/>
            <a:ext cx="10515600" cy="891181"/>
          </a:xfrm>
        </p:spPr>
        <p:txBody>
          <a:bodyPr/>
          <a:lstStyle/>
          <a:p>
            <a:pPr algn="ctr"/>
            <a:r>
              <a:rPr lang="en-US" sz="4400" b="1" dirty="0">
                <a:solidFill>
                  <a:srgbClr val="002060"/>
                </a:solidFill>
              </a:rPr>
              <a:t>TYPES OF QUEUE</a:t>
            </a:r>
            <a:endParaRPr lang="th-TH" dirty="0"/>
          </a:p>
        </p:txBody>
      </p:sp>
      <p:sp>
        <p:nvSpPr>
          <p:cNvPr id="4" name="TextBox 3">
            <a:extLst>
              <a:ext uri="{FF2B5EF4-FFF2-40B4-BE49-F238E27FC236}">
                <a16:creationId xmlns:a16="http://schemas.microsoft.com/office/drawing/2014/main" id="{79B56DE6-3D9C-4707-B84C-7713F24D94A2}"/>
              </a:ext>
            </a:extLst>
          </p:cNvPr>
          <p:cNvSpPr txBox="1"/>
          <p:nvPr/>
        </p:nvSpPr>
        <p:spPr>
          <a:xfrm>
            <a:off x="87463" y="1081379"/>
            <a:ext cx="11895151" cy="4832092"/>
          </a:xfrm>
          <a:prstGeom prst="rect">
            <a:avLst/>
          </a:prstGeom>
          <a:noFill/>
        </p:spPr>
        <p:txBody>
          <a:bodyPr wrap="square" rtlCol="0">
            <a:spAutoFit/>
          </a:bodyPr>
          <a:lstStyle/>
          <a:p>
            <a:pPr marL="457200" indent="-457200">
              <a:buFont typeface="Wingdings" panose="05000000000000000000" pitchFamily="2" charset="2"/>
              <a:buChar char="q"/>
            </a:pPr>
            <a:r>
              <a:rPr lang="en-US" dirty="0"/>
              <a:t>Circular Queue</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Priority Queue (M-Tag)</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Input Restricted Queue (</a:t>
            </a:r>
            <a:r>
              <a:rPr lang="en-US" b="0" i="0" dirty="0">
                <a:solidFill>
                  <a:srgbClr val="282829"/>
                </a:solidFill>
                <a:effectLst/>
                <a:latin typeface="-apple-system"/>
              </a:rPr>
              <a:t>An input restricted queue is a special case of double ended queue where data can be inserted from one end but can be removed from both ends</a:t>
            </a:r>
            <a:r>
              <a:rPr lang="en-US" dirty="0"/>
              <a:t>).</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Output Restricted Queue (</a:t>
            </a:r>
            <a:r>
              <a:rPr lang="en-US" b="0" i="0" dirty="0">
                <a:solidFill>
                  <a:srgbClr val="273239"/>
                </a:solidFill>
                <a:effectLst/>
                <a:latin typeface="urw-din"/>
              </a:rPr>
              <a:t>In this type of Queue, the input can be taken from both sides and the deletion of the element can be done from only one side).</a:t>
            </a:r>
            <a:endParaRPr lang="en-US" dirty="0"/>
          </a:p>
          <a:p>
            <a:pPr marL="457200" indent="-457200">
              <a:buFont typeface="Wingdings" panose="05000000000000000000" pitchFamily="2" charset="2"/>
              <a:buChar char="q"/>
            </a:pPr>
            <a:endParaRPr lang="th-TH" dirty="0"/>
          </a:p>
        </p:txBody>
      </p:sp>
    </p:spTree>
    <p:extLst>
      <p:ext uri="{BB962C8B-B14F-4D97-AF65-F5344CB8AC3E}">
        <p14:creationId xmlns:p14="http://schemas.microsoft.com/office/powerpoint/2010/main" val="1859106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53AF-4D74-42A6-AECD-A8C66979C930}"/>
              </a:ext>
            </a:extLst>
          </p:cNvPr>
          <p:cNvSpPr>
            <a:spLocks noGrp="1"/>
          </p:cNvSpPr>
          <p:nvPr>
            <p:ph type="title"/>
          </p:nvPr>
        </p:nvSpPr>
        <p:spPr>
          <a:xfrm>
            <a:off x="392927" y="66330"/>
            <a:ext cx="10515600" cy="609531"/>
          </a:xfrm>
        </p:spPr>
        <p:txBody>
          <a:bodyPr>
            <a:normAutofit fontScale="90000"/>
          </a:bodyPr>
          <a:lstStyle/>
          <a:p>
            <a:r>
              <a:rPr lang="en-US" b="1" dirty="0">
                <a:solidFill>
                  <a:srgbClr val="002060"/>
                </a:solidFill>
              </a:rPr>
              <a:t>Single Server Queue Model</a:t>
            </a:r>
            <a:endParaRPr lang="th-TH" b="1" dirty="0">
              <a:solidFill>
                <a:srgbClr val="002060"/>
              </a:solidFill>
            </a:endParaRPr>
          </a:p>
        </p:txBody>
      </p:sp>
      <p:pic>
        <p:nvPicPr>
          <p:cNvPr id="5" name="Picture 4">
            <a:extLst>
              <a:ext uri="{FF2B5EF4-FFF2-40B4-BE49-F238E27FC236}">
                <a16:creationId xmlns:a16="http://schemas.microsoft.com/office/drawing/2014/main" id="{1D9CCE2D-7CF0-4566-B165-220F58D167C4}"/>
              </a:ext>
            </a:extLst>
          </p:cNvPr>
          <p:cNvPicPr>
            <a:picLocks noChangeAspect="1"/>
          </p:cNvPicPr>
          <p:nvPr/>
        </p:nvPicPr>
        <p:blipFill>
          <a:blip r:embed="rId2"/>
          <a:stretch>
            <a:fillRect/>
          </a:stretch>
        </p:blipFill>
        <p:spPr>
          <a:xfrm>
            <a:off x="298837" y="787594"/>
            <a:ext cx="5726638" cy="3676650"/>
          </a:xfrm>
          <a:prstGeom prst="rect">
            <a:avLst/>
          </a:prstGeom>
        </p:spPr>
      </p:pic>
      <p:pic>
        <p:nvPicPr>
          <p:cNvPr id="7" name="Picture 6">
            <a:extLst>
              <a:ext uri="{FF2B5EF4-FFF2-40B4-BE49-F238E27FC236}">
                <a16:creationId xmlns:a16="http://schemas.microsoft.com/office/drawing/2014/main" id="{4C009A6D-91A7-40DF-A867-8B525D417C4F}"/>
              </a:ext>
            </a:extLst>
          </p:cNvPr>
          <p:cNvPicPr>
            <a:picLocks noChangeAspect="1"/>
          </p:cNvPicPr>
          <p:nvPr/>
        </p:nvPicPr>
        <p:blipFill>
          <a:blip r:embed="rId3"/>
          <a:stretch>
            <a:fillRect/>
          </a:stretch>
        </p:blipFill>
        <p:spPr>
          <a:xfrm>
            <a:off x="6286833" y="675861"/>
            <a:ext cx="5828968" cy="3362325"/>
          </a:xfrm>
          <a:prstGeom prst="rect">
            <a:avLst/>
          </a:prstGeom>
        </p:spPr>
      </p:pic>
      <p:pic>
        <p:nvPicPr>
          <p:cNvPr id="9" name="Picture 8">
            <a:extLst>
              <a:ext uri="{FF2B5EF4-FFF2-40B4-BE49-F238E27FC236}">
                <a16:creationId xmlns:a16="http://schemas.microsoft.com/office/drawing/2014/main" id="{BEDDFCAF-8D0F-466A-8267-D6BA0637CE6A}"/>
              </a:ext>
            </a:extLst>
          </p:cNvPr>
          <p:cNvPicPr>
            <a:picLocks noChangeAspect="1"/>
          </p:cNvPicPr>
          <p:nvPr/>
        </p:nvPicPr>
        <p:blipFill>
          <a:blip r:embed="rId4"/>
          <a:stretch>
            <a:fillRect/>
          </a:stretch>
        </p:blipFill>
        <p:spPr>
          <a:xfrm>
            <a:off x="1304677" y="4228355"/>
            <a:ext cx="9296400" cy="2476500"/>
          </a:xfrm>
          <a:prstGeom prst="rect">
            <a:avLst/>
          </a:prstGeom>
        </p:spPr>
      </p:pic>
    </p:spTree>
    <p:extLst>
      <p:ext uri="{BB962C8B-B14F-4D97-AF65-F5344CB8AC3E}">
        <p14:creationId xmlns:p14="http://schemas.microsoft.com/office/powerpoint/2010/main" val="3817341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F4F7-4099-4D48-B345-407FECC19958}"/>
              </a:ext>
            </a:extLst>
          </p:cNvPr>
          <p:cNvSpPr>
            <a:spLocks noGrp="1"/>
          </p:cNvSpPr>
          <p:nvPr>
            <p:ph type="title"/>
          </p:nvPr>
        </p:nvSpPr>
        <p:spPr>
          <a:xfrm>
            <a:off x="278048" y="206098"/>
            <a:ext cx="10515600" cy="677407"/>
          </a:xfrm>
        </p:spPr>
        <p:txBody>
          <a:bodyPr>
            <a:normAutofit fontScale="90000"/>
          </a:bodyPr>
          <a:lstStyle/>
          <a:p>
            <a:r>
              <a:rPr lang="en-US" b="1" dirty="0">
                <a:solidFill>
                  <a:srgbClr val="002060"/>
                </a:solidFill>
              </a:rPr>
              <a:t>Multi-Server Queue Model</a:t>
            </a:r>
            <a:endParaRPr lang="th-TH" b="1" dirty="0">
              <a:solidFill>
                <a:srgbClr val="002060"/>
              </a:solidFill>
            </a:endParaRPr>
          </a:p>
        </p:txBody>
      </p:sp>
      <p:pic>
        <p:nvPicPr>
          <p:cNvPr id="5" name="Picture 4">
            <a:extLst>
              <a:ext uri="{FF2B5EF4-FFF2-40B4-BE49-F238E27FC236}">
                <a16:creationId xmlns:a16="http://schemas.microsoft.com/office/drawing/2014/main" id="{16989FF2-8531-4270-91D8-594344636BAD}"/>
              </a:ext>
            </a:extLst>
          </p:cNvPr>
          <p:cNvPicPr>
            <a:picLocks noChangeAspect="1"/>
          </p:cNvPicPr>
          <p:nvPr/>
        </p:nvPicPr>
        <p:blipFill>
          <a:blip r:embed="rId2"/>
          <a:stretch>
            <a:fillRect/>
          </a:stretch>
        </p:blipFill>
        <p:spPr>
          <a:xfrm>
            <a:off x="278048" y="683812"/>
            <a:ext cx="6154557" cy="3184414"/>
          </a:xfrm>
          <a:prstGeom prst="rect">
            <a:avLst/>
          </a:prstGeom>
        </p:spPr>
      </p:pic>
      <p:pic>
        <p:nvPicPr>
          <p:cNvPr id="3074" name="Picture 2" descr="Queueing Theory Png - Tackling Queued Jobs With Queueing Theory - Part 1 - Alteryx Community">
            <a:extLst>
              <a:ext uri="{FF2B5EF4-FFF2-40B4-BE49-F238E27FC236}">
                <a16:creationId xmlns:a16="http://schemas.microsoft.com/office/drawing/2014/main" id="{9612031E-9B63-4904-BE79-5D6B24CB1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4856" y="544801"/>
            <a:ext cx="5091485" cy="3184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D14D45-F650-4CB3-9784-3F6682690534}"/>
              </a:ext>
            </a:extLst>
          </p:cNvPr>
          <p:cNvPicPr>
            <a:picLocks noChangeAspect="1"/>
          </p:cNvPicPr>
          <p:nvPr/>
        </p:nvPicPr>
        <p:blipFill>
          <a:blip r:embed="rId4"/>
          <a:stretch>
            <a:fillRect/>
          </a:stretch>
        </p:blipFill>
        <p:spPr>
          <a:xfrm>
            <a:off x="803082" y="3999506"/>
            <a:ext cx="10432111" cy="2727570"/>
          </a:xfrm>
          <a:prstGeom prst="rect">
            <a:avLst/>
          </a:prstGeom>
        </p:spPr>
      </p:pic>
    </p:spTree>
    <p:extLst>
      <p:ext uri="{BB962C8B-B14F-4D97-AF65-F5344CB8AC3E}">
        <p14:creationId xmlns:p14="http://schemas.microsoft.com/office/powerpoint/2010/main" val="178380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54F8-05AB-4880-A1C1-94A4949C7809}"/>
              </a:ext>
            </a:extLst>
          </p:cNvPr>
          <p:cNvSpPr>
            <a:spLocks noGrp="1"/>
          </p:cNvSpPr>
          <p:nvPr>
            <p:ph type="title"/>
          </p:nvPr>
        </p:nvSpPr>
        <p:spPr>
          <a:xfrm>
            <a:off x="838200" y="142489"/>
            <a:ext cx="10515600" cy="604934"/>
          </a:xfrm>
        </p:spPr>
        <p:txBody>
          <a:bodyPr>
            <a:normAutofit fontScale="90000"/>
          </a:bodyPr>
          <a:lstStyle/>
          <a:p>
            <a:pPr algn="ctr"/>
            <a:r>
              <a:rPr lang="en-US" b="1" dirty="0">
                <a:solidFill>
                  <a:srgbClr val="002060"/>
                </a:solidFill>
              </a:rPr>
              <a:t>Applications of Queue</a:t>
            </a:r>
            <a:endParaRPr lang="th-TH" dirty="0"/>
          </a:p>
        </p:txBody>
      </p:sp>
      <p:sp>
        <p:nvSpPr>
          <p:cNvPr id="3" name="Content Placeholder 2">
            <a:extLst>
              <a:ext uri="{FF2B5EF4-FFF2-40B4-BE49-F238E27FC236}">
                <a16:creationId xmlns:a16="http://schemas.microsoft.com/office/drawing/2014/main" id="{0A29ED83-75C1-4362-8436-19ED7DD48948}"/>
              </a:ext>
            </a:extLst>
          </p:cNvPr>
          <p:cNvSpPr>
            <a:spLocks noGrp="1"/>
          </p:cNvSpPr>
          <p:nvPr>
            <p:ph idx="1"/>
          </p:nvPr>
        </p:nvSpPr>
        <p:spPr>
          <a:xfrm>
            <a:off x="168303" y="938254"/>
            <a:ext cx="11855394" cy="5429540"/>
          </a:xfrm>
        </p:spPr>
        <p:txBody>
          <a:bodyPr>
            <a:normAutofit fontScale="92500" lnSpcReduction="10000"/>
          </a:bodyPr>
          <a:lstStyle/>
          <a:p>
            <a:pPr algn="just">
              <a:buFont typeface="Wingdings" panose="05000000000000000000" pitchFamily="2" charset="2"/>
              <a:buChar char="q"/>
            </a:pPr>
            <a:r>
              <a:rPr lang="en-US" sz="3200" dirty="0"/>
              <a:t>There are  numerous applications of queue in daily life are as under:</a:t>
            </a:r>
          </a:p>
          <a:p>
            <a:pPr algn="just">
              <a:buFont typeface="Wingdings" panose="05000000000000000000" pitchFamily="2" charset="2"/>
              <a:buChar char="q"/>
            </a:pPr>
            <a:endParaRPr lang="en-US" sz="3200" dirty="0"/>
          </a:p>
          <a:p>
            <a:pPr algn="just">
              <a:buFont typeface="Wingdings" panose="05000000000000000000" pitchFamily="2" charset="2"/>
              <a:buChar char="q"/>
            </a:pPr>
            <a:r>
              <a:rPr lang="en-US" sz="3200" dirty="0"/>
              <a:t>Railway ticket reservation system.</a:t>
            </a:r>
          </a:p>
          <a:p>
            <a:pPr algn="just">
              <a:buFont typeface="Wingdings" panose="05000000000000000000" pitchFamily="2" charset="2"/>
              <a:buChar char="q"/>
            </a:pPr>
            <a:endParaRPr lang="en-US" sz="3200" dirty="0"/>
          </a:p>
          <a:p>
            <a:pPr algn="just">
              <a:buFont typeface="Wingdings" panose="05000000000000000000" pitchFamily="2" charset="2"/>
              <a:buChar char="q"/>
            </a:pPr>
            <a:r>
              <a:rPr lang="en-US" sz="3200" dirty="0"/>
              <a:t>Banking system.</a:t>
            </a:r>
          </a:p>
          <a:p>
            <a:pPr algn="just">
              <a:buFont typeface="Wingdings" panose="05000000000000000000" pitchFamily="2" charset="2"/>
              <a:buChar char="q"/>
            </a:pPr>
            <a:endParaRPr lang="en-US" sz="3200" dirty="0"/>
          </a:p>
          <a:p>
            <a:pPr algn="just">
              <a:buFont typeface="Wingdings" panose="05000000000000000000" pitchFamily="2" charset="2"/>
              <a:buChar char="q"/>
            </a:pPr>
            <a:r>
              <a:rPr lang="en-US" sz="3200" dirty="0"/>
              <a:t>Traffic Control</a:t>
            </a:r>
          </a:p>
          <a:p>
            <a:pPr algn="just">
              <a:buFont typeface="Wingdings" panose="05000000000000000000" pitchFamily="2" charset="2"/>
              <a:buChar char="q"/>
            </a:pPr>
            <a:endParaRPr lang="en-US" sz="3200" dirty="0"/>
          </a:p>
          <a:p>
            <a:pPr algn="just">
              <a:buFont typeface="Wingdings" panose="05000000000000000000" pitchFamily="2" charset="2"/>
              <a:buChar char="q"/>
            </a:pPr>
            <a:r>
              <a:rPr lang="en-US" sz="3200" dirty="0"/>
              <a:t>Air ticket Sales.</a:t>
            </a:r>
          </a:p>
          <a:p>
            <a:pPr algn="just">
              <a:buFont typeface="Wingdings" panose="05000000000000000000" pitchFamily="2" charset="2"/>
              <a:buChar char="q"/>
            </a:pPr>
            <a:endParaRPr lang="en-US" sz="3200" dirty="0"/>
          </a:p>
          <a:p>
            <a:pPr algn="just">
              <a:buFont typeface="Wingdings" panose="05000000000000000000" pitchFamily="2" charset="2"/>
              <a:buChar char="q"/>
            </a:pPr>
            <a:r>
              <a:rPr lang="en-US" sz="3200" dirty="0"/>
              <a:t>Medical Health Service.</a:t>
            </a:r>
          </a:p>
          <a:p>
            <a:pPr algn="just">
              <a:buFont typeface="Wingdings" panose="05000000000000000000" pitchFamily="2" charset="2"/>
              <a:buChar char="q"/>
            </a:pPr>
            <a:endParaRPr lang="th-TH" sz="3200" dirty="0"/>
          </a:p>
        </p:txBody>
      </p:sp>
    </p:spTree>
    <p:extLst>
      <p:ext uri="{BB962C8B-B14F-4D97-AF65-F5344CB8AC3E}">
        <p14:creationId xmlns:p14="http://schemas.microsoft.com/office/powerpoint/2010/main" val="65722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0E94-F665-441D-8BF7-D8378FD78173}"/>
              </a:ext>
            </a:extLst>
          </p:cNvPr>
          <p:cNvSpPr>
            <a:spLocks noGrp="1"/>
          </p:cNvSpPr>
          <p:nvPr>
            <p:ph type="title"/>
          </p:nvPr>
        </p:nvSpPr>
        <p:spPr>
          <a:xfrm>
            <a:off x="599661" y="145311"/>
            <a:ext cx="10515600" cy="697528"/>
          </a:xfrm>
        </p:spPr>
        <p:txBody>
          <a:bodyPr>
            <a:normAutofit fontScale="90000"/>
          </a:bodyPr>
          <a:lstStyle/>
          <a:p>
            <a:pPr algn="ctr"/>
            <a:r>
              <a:rPr lang="en-US" sz="4400" b="1" dirty="0">
                <a:solidFill>
                  <a:srgbClr val="002060"/>
                </a:solidFill>
              </a:rPr>
              <a:t>QUEUE</a:t>
            </a:r>
            <a:endParaRPr lang="th-TH" dirty="0"/>
          </a:p>
        </p:txBody>
      </p:sp>
      <p:sp>
        <p:nvSpPr>
          <p:cNvPr id="3" name="Content Placeholder 2">
            <a:extLst>
              <a:ext uri="{FF2B5EF4-FFF2-40B4-BE49-F238E27FC236}">
                <a16:creationId xmlns:a16="http://schemas.microsoft.com/office/drawing/2014/main" id="{75E5E5A0-3382-4A10-B760-2C0C4F118DD3}"/>
              </a:ext>
            </a:extLst>
          </p:cNvPr>
          <p:cNvSpPr>
            <a:spLocks noGrp="1"/>
          </p:cNvSpPr>
          <p:nvPr>
            <p:ph idx="1"/>
          </p:nvPr>
        </p:nvSpPr>
        <p:spPr>
          <a:xfrm>
            <a:off x="400878" y="1062300"/>
            <a:ext cx="11693056" cy="4351338"/>
          </a:xfrm>
        </p:spPr>
        <p:txBody>
          <a:bodyPr/>
          <a:lstStyle/>
          <a:p>
            <a:pPr algn="just">
              <a:buFont typeface="Wingdings" panose="05000000000000000000" pitchFamily="2" charset="2"/>
              <a:buChar char="q"/>
            </a:pPr>
            <a:r>
              <a:rPr lang="en-US" b="0" i="0" dirty="0">
                <a:solidFill>
                  <a:srgbClr val="202124"/>
                </a:solidFill>
                <a:effectLst/>
                <a:latin typeface="arial" panose="020B0604020202020204" pitchFamily="34" charset="0"/>
              </a:rPr>
              <a:t>Queue is a </a:t>
            </a:r>
            <a:r>
              <a:rPr lang="en-US" b="0" i="0" dirty="0">
                <a:solidFill>
                  <a:schemeClr val="accent5"/>
                </a:solidFill>
                <a:effectLst/>
                <a:latin typeface="arial" panose="020B0604020202020204" pitchFamily="34" charset="0"/>
              </a:rPr>
              <a:t>line</a:t>
            </a:r>
            <a:r>
              <a:rPr lang="en-US" b="0" i="0" dirty="0">
                <a:solidFill>
                  <a:srgbClr val="202124"/>
                </a:solidFill>
                <a:effectLst/>
                <a:latin typeface="arial" panose="020B0604020202020204" pitchFamily="34" charset="0"/>
              </a:rPr>
              <a:t> or </a:t>
            </a:r>
            <a:r>
              <a:rPr lang="en-US" b="0" i="0" dirty="0">
                <a:solidFill>
                  <a:srgbClr val="0070C0"/>
                </a:solidFill>
                <a:effectLst/>
                <a:latin typeface="arial" panose="020B0604020202020204" pitchFamily="34" charset="0"/>
              </a:rPr>
              <a:t>sequence</a:t>
            </a:r>
            <a:r>
              <a:rPr lang="en-US" b="0" i="0" dirty="0">
                <a:solidFill>
                  <a:srgbClr val="202124"/>
                </a:solidFill>
                <a:effectLst/>
                <a:latin typeface="arial" panose="020B0604020202020204" pitchFamily="34" charset="0"/>
              </a:rPr>
              <a:t> of people or vehicles awaiting their turn to be attended to or to proceed is called Queue.</a:t>
            </a:r>
          </a:p>
          <a:p>
            <a:pPr algn="just">
              <a:buFont typeface="Wingdings" panose="05000000000000000000" pitchFamily="2" charset="2"/>
              <a:buChar char="q"/>
            </a:pPr>
            <a:endParaRPr lang="th-TH" sz="2800" dirty="0"/>
          </a:p>
          <a:p>
            <a:pPr algn="just">
              <a:buFont typeface="Wingdings" panose="05000000000000000000" pitchFamily="2" charset="2"/>
              <a:buChar char="q"/>
            </a:pPr>
            <a:r>
              <a:rPr lang="en-US" sz="2800" dirty="0"/>
              <a:t>Queue is a line of </a:t>
            </a:r>
            <a:r>
              <a:rPr lang="en-US" sz="2800" dirty="0">
                <a:solidFill>
                  <a:srgbClr val="0070C0"/>
                </a:solidFill>
              </a:rPr>
              <a:t>people</a:t>
            </a:r>
            <a:r>
              <a:rPr lang="en-US" sz="2800" dirty="0"/>
              <a:t> or </a:t>
            </a:r>
            <a:r>
              <a:rPr lang="en-US" sz="2800" dirty="0">
                <a:solidFill>
                  <a:srgbClr val="00B050"/>
                </a:solidFill>
              </a:rPr>
              <a:t>things</a:t>
            </a:r>
            <a:r>
              <a:rPr lang="en-US" sz="2800" dirty="0"/>
              <a:t> or </a:t>
            </a:r>
            <a:r>
              <a:rPr lang="en-US" sz="2800" dirty="0">
                <a:solidFill>
                  <a:schemeClr val="accent2"/>
                </a:solidFill>
              </a:rPr>
              <a:t>objects</a:t>
            </a:r>
            <a:r>
              <a:rPr lang="en-US" sz="2800" dirty="0"/>
              <a:t> </a:t>
            </a:r>
            <a:r>
              <a:rPr lang="en-US" sz="2800" dirty="0">
                <a:solidFill>
                  <a:schemeClr val="accent5"/>
                </a:solidFill>
              </a:rPr>
              <a:t>awaiting</a:t>
            </a:r>
            <a:r>
              <a:rPr lang="en-US" sz="2800" dirty="0"/>
              <a:t> their turn to be attended is called Queue.</a:t>
            </a:r>
          </a:p>
          <a:p>
            <a:pPr algn="just">
              <a:buFont typeface="Wingdings" panose="05000000000000000000" pitchFamily="2" charset="2"/>
              <a:buChar char="q"/>
            </a:pPr>
            <a:endParaRPr lang="en-US" b="1" i="0" dirty="0">
              <a:effectLst/>
              <a:latin typeface="Open Sans"/>
            </a:endParaRPr>
          </a:p>
        </p:txBody>
      </p:sp>
      <p:pic>
        <p:nvPicPr>
          <p:cNvPr id="2050" name="Picture 2" descr="Surveys | Global Counting Systems">
            <a:extLst>
              <a:ext uri="{FF2B5EF4-FFF2-40B4-BE49-F238E27FC236}">
                <a16:creationId xmlns:a16="http://schemas.microsoft.com/office/drawing/2014/main" id="{58374CA5-7E55-4E00-B0E5-A995C10B3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42" y="3804989"/>
            <a:ext cx="4545030" cy="29077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rowing Queue of People Growing Stock Footage Video (100% Royalty-free)  9164333 | Shutterstock">
            <a:extLst>
              <a:ext uri="{FF2B5EF4-FFF2-40B4-BE49-F238E27FC236}">
                <a16:creationId xmlns:a16="http://schemas.microsoft.com/office/drawing/2014/main" id="{F8CE8C75-40A8-4E3F-BE1B-AAC1418B9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319" y="3816405"/>
            <a:ext cx="3678804" cy="28848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ntroduction to Queuing Theory">
            <a:extLst>
              <a:ext uri="{FF2B5EF4-FFF2-40B4-BE49-F238E27FC236}">
                <a16:creationId xmlns:a16="http://schemas.microsoft.com/office/drawing/2014/main" id="{5FB598BC-343F-4DBE-998D-3AA70AA72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188" y="3804990"/>
            <a:ext cx="3731812" cy="290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5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B322-B7DB-4EF7-B13C-B54D3E216BAF}"/>
              </a:ext>
            </a:extLst>
          </p:cNvPr>
          <p:cNvSpPr>
            <a:spLocks noGrp="1"/>
          </p:cNvSpPr>
          <p:nvPr>
            <p:ph idx="1"/>
          </p:nvPr>
        </p:nvSpPr>
        <p:spPr>
          <a:xfrm>
            <a:off x="599660" y="691763"/>
            <a:ext cx="11592339" cy="6020925"/>
          </a:xfrm>
        </p:spPr>
        <p:txBody>
          <a:bodyPr>
            <a:normAutofit lnSpcReduction="10000"/>
          </a:bodyPr>
          <a:lstStyle/>
          <a:p>
            <a:pPr algn="just">
              <a:buFont typeface="Wingdings" panose="05000000000000000000" pitchFamily="2" charset="2"/>
              <a:buChar char="q"/>
            </a:pPr>
            <a:r>
              <a:rPr lang="en-US" dirty="0"/>
              <a:t>It Is a linear structure of items (like mechanical parts assembling) and waiting for their turn.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Queue is line of items waiting for their turn.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Queue has two ends:</a:t>
            </a:r>
          </a:p>
          <a:p>
            <a:pPr algn="just">
              <a:buFont typeface="Wingdings" panose="05000000000000000000" pitchFamily="2" charset="2"/>
              <a:buChar char="q"/>
            </a:pPr>
            <a:endParaRPr lang="en-US" dirty="0"/>
          </a:p>
          <a:p>
            <a:pPr lvl="1" algn="just">
              <a:buFont typeface="Wingdings" panose="05000000000000000000" pitchFamily="2" charset="2"/>
              <a:buChar char="q"/>
            </a:pPr>
            <a:r>
              <a:rPr lang="en-US" dirty="0"/>
              <a:t>Elements are added at one end (REAR END).</a:t>
            </a:r>
          </a:p>
          <a:p>
            <a:pPr lvl="1" algn="just">
              <a:buFont typeface="Wingdings" panose="05000000000000000000" pitchFamily="2" charset="2"/>
              <a:buChar char="q"/>
            </a:pPr>
            <a:endParaRPr lang="en-US" dirty="0"/>
          </a:p>
          <a:p>
            <a:pPr lvl="1" algn="just">
              <a:buFont typeface="Wingdings" panose="05000000000000000000" pitchFamily="2" charset="2"/>
              <a:buChar char="q"/>
            </a:pPr>
            <a:r>
              <a:rPr lang="en-US" dirty="0"/>
              <a:t>Elements are removed from the other end (FRONT END).</a:t>
            </a:r>
          </a:p>
          <a:p>
            <a:pPr lvl="1" algn="just">
              <a:buFont typeface="Wingdings" panose="05000000000000000000" pitchFamily="2" charset="2"/>
              <a:buChar char="q"/>
            </a:pPr>
            <a:endParaRPr lang="en-US" dirty="0"/>
          </a:p>
          <a:p>
            <a:pPr algn="just">
              <a:lnSpc>
                <a:spcPct val="100000"/>
              </a:lnSpc>
              <a:buFont typeface="Wingdings" panose="05000000000000000000" pitchFamily="2" charset="2"/>
              <a:buChar char="q"/>
            </a:pPr>
            <a:r>
              <a:rPr lang="en-US" dirty="0"/>
              <a:t>EXAMPLES OF QUEUE: People waiting in Queue to purchase tickets at railway station or cinema hall, where the first person in the queue will be served first.</a:t>
            </a:r>
          </a:p>
          <a:p>
            <a:pPr lvl="1" algn="just">
              <a:buFont typeface="Wingdings" panose="05000000000000000000" pitchFamily="2" charset="2"/>
              <a:buChar char="q"/>
            </a:pPr>
            <a:endParaRPr lang="th-TH" dirty="0"/>
          </a:p>
        </p:txBody>
      </p:sp>
      <p:sp>
        <p:nvSpPr>
          <p:cNvPr id="6" name="Title 1">
            <a:extLst>
              <a:ext uri="{FF2B5EF4-FFF2-40B4-BE49-F238E27FC236}">
                <a16:creationId xmlns:a16="http://schemas.microsoft.com/office/drawing/2014/main" id="{57C35053-80B7-490E-A632-487C305262BD}"/>
              </a:ext>
            </a:extLst>
          </p:cNvPr>
          <p:cNvSpPr>
            <a:spLocks noGrp="1"/>
          </p:cNvSpPr>
          <p:nvPr>
            <p:ph type="title"/>
          </p:nvPr>
        </p:nvSpPr>
        <p:spPr>
          <a:xfrm>
            <a:off x="599661" y="145311"/>
            <a:ext cx="10515600" cy="697528"/>
          </a:xfrm>
        </p:spPr>
        <p:txBody>
          <a:bodyPr>
            <a:normAutofit fontScale="90000"/>
          </a:bodyPr>
          <a:lstStyle/>
          <a:p>
            <a:pPr algn="ctr"/>
            <a:r>
              <a:rPr lang="en-US" sz="4400" b="1" dirty="0">
                <a:solidFill>
                  <a:srgbClr val="002060"/>
                </a:solidFill>
              </a:rPr>
              <a:t>QUEUE</a:t>
            </a:r>
            <a:endParaRPr lang="th-TH" dirty="0"/>
          </a:p>
        </p:txBody>
      </p:sp>
    </p:spTree>
    <p:extLst>
      <p:ext uri="{BB962C8B-B14F-4D97-AF65-F5344CB8AC3E}">
        <p14:creationId xmlns:p14="http://schemas.microsoft.com/office/powerpoint/2010/main" val="368638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0E94-F665-441D-8BF7-D8378FD78173}"/>
              </a:ext>
            </a:extLst>
          </p:cNvPr>
          <p:cNvSpPr>
            <a:spLocks noGrp="1"/>
          </p:cNvSpPr>
          <p:nvPr>
            <p:ph type="title"/>
          </p:nvPr>
        </p:nvSpPr>
        <p:spPr>
          <a:xfrm>
            <a:off x="599661" y="365125"/>
            <a:ext cx="10515600" cy="477713"/>
          </a:xfrm>
        </p:spPr>
        <p:txBody>
          <a:bodyPr>
            <a:normAutofit fontScale="90000"/>
          </a:bodyPr>
          <a:lstStyle/>
          <a:p>
            <a:pPr algn="ctr"/>
            <a:r>
              <a:rPr lang="en-US" sz="4400" b="1" dirty="0">
                <a:solidFill>
                  <a:srgbClr val="002060"/>
                </a:solidFill>
              </a:rPr>
              <a:t>GENERAL WORKING PRINCIPLE OF QUEUE (FIFO)</a:t>
            </a:r>
            <a:endParaRPr lang="th-TH" dirty="0"/>
          </a:p>
        </p:txBody>
      </p:sp>
      <p:sp>
        <p:nvSpPr>
          <p:cNvPr id="3" name="Content Placeholder 2">
            <a:extLst>
              <a:ext uri="{FF2B5EF4-FFF2-40B4-BE49-F238E27FC236}">
                <a16:creationId xmlns:a16="http://schemas.microsoft.com/office/drawing/2014/main" id="{75E5E5A0-3382-4A10-B760-2C0C4F118DD3}"/>
              </a:ext>
            </a:extLst>
          </p:cNvPr>
          <p:cNvSpPr>
            <a:spLocks noGrp="1"/>
          </p:cNvSpPr>
          <p:nvPr>
            <p:ph idx="1"/>
          </p:nvPr>
        </p:nvSpPr>
        <p:spPr>
          <a:xfrm>
            <a:off x="400878" y="1062300"/>
            <a:ext cx="11693056" cy="4351338"/>
          </a:xfrm>
        </p:spPr>
        <p:txBody>
          <a:bodyPr/>
          <a:lstStyle/>
          <a:p>
            <a:pPr algn="just">
              <a:buFont typeface="Wingdings" panose="05000000000000000000" pitchFamily="2" charset="2"/>
              <a:buChar char="q"/>
            </a:pPr>
            <a:r>
              <a:rPr lang="en-US" dirty="0"/>
              <a:t> It works on the principle of FIFO (First In First Out). That is, the element that is added first, it is removed first, and the element that is added to the last, it is removed at the end.</a:t>
            </a:r>
            <a:endParaRPr lang="th-TH" dirty="0"/>
          </a:p>
        </p:txBody>
      </p:sp>
      <p:pic>
        <p:nvPicPr>
          <p:cNvPr id="2054" name="Picture 6" descr="Data Structure and Algorithms - Queue">
            <a:extLst>
              <a:ext uri="{FF2B5EF4-FFF2-40B4-BE49-F238E27FC236}">
                <a16:creationId xmlns:a16="http://schemas.microsoft.com/office/drawing/2014/main" id="{F1083DED-7F6B-4888-8236-5BEE57E18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78" y="3768747"/>
            <a:ext cx="5715000" cy="22742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FO vs FIFO Approach in Programming - AspiringCoders">
            <a:extLst>
              <a:ext uri="{FF2B5EF4-FFF2-40B4-BE49-F238E27FC236}">
                <a16:creationId xmlns:a16="http://schemas.microsoft.com/office/drawing/2014/main" id="{4A6173F5-9C8E-4E22-A1C2-E29FE52CE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406" y="3429000"/>
            <a:ext cx="5715000" cy="305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11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992CF5-8A9A-49CF-ACB2-F8E91EBC328C}"/>
              </a:ext>
            </a:extLst>
          </p:cNvPr>
          <p:cNvSpPr>
            <a:spLocks noGrp="1"/>
          </p:cNvSpPr>
          <p:nvPr>
            <p:ph type="title"/>
          </p:nvPr>
        </p:nvSpPr>
        <p:spPr>
          <a:xfrm>
            <a:off x="599661" y="365125"/>
            <a:ext cx="10515600" cy="477713"/>
          </a:xfrm>
        </p:spPr>
        <p:txBody>
          <a:bodyPr>
            <a:normAutofit fontScale="90000"/>
          </a:bodyPr>
          <a:lstStyle/>
          <a:p>
            <a:pPr algn="ctr"/>
            <a:r>
              <a:rPr lang="en-US" sz="4400" b="1" dirty="0">
                <a:solidFill>
                  <a:srgbClr val="002060"/>
                </a:solidFill>
              </a:rPr>
              <a:t>GENERAL WORKING PRINCIPLE OF QUEUE (FIFO)</a:t>
            </a:r>
            <a:endParaRPr lang="th-TH" dirty="0"/>
          </a:p>
        </p:txBody>
      </p:sp>
      <p:pic>
        <p:nvPicPr>
          <p:cNvPr id="6" name="Picture 5">
            <a:extLst>
              <a:ext uri="{FF2B5EF4-FFF2-40B4-BE49-F238E27FC236}">
                <a16:creationId xmlns:a16="http://schemas.microsoft.com/office/drawing/2014/main" id="{E2A1D837-A58E-47E1-91D1-4E0553BA1AFE}"/>
              </a:ext>
            </a:extLst>
          </p:cNvPr>
          <p:cNvPicPr>
            <a:picLocks noChangeAspect="1"/>
          </p:cNvPicPr>
          <p:nvPr/>
        </p:nvPicPr>
        <p:blipFill>
          <a:blip r:embed="rId2"/>
          <a:stretch>
            <a:fillRect/>
          </a:stretch>
        </p:blipFill>
        <p:spPr>
          <a:xfrm>
            <a:off x="424733" y="984679"/>
            <a:ext cx="5522843" cy="2712678"/>
          </a:xfrm>
          <a:prstGeom prst="rect">
            <a:avLst/>
          </a:prstGeom>
        </p:spPr>
      </p:pic>
      <p:pic>
        <p:nvPicPr>
          <p:cNvPr id="8" name="Picture 7">
            <a:extLst>
              <a:ext uri="{FF2B5EF4-FFF2-40B4-BE49-F238E27FC236}">
                <a16:creationId xmlns:a16="http://schemas.microsoft.com/office/drawing/2014/main" id="{D7081398-3079-4D96-9BA7-FBE399BB323B}"/>
              </a:ext>
            </a:extLst>
          </p:cNvPr>
          <p:cNvPicPr>
            <a:picLocks noChangeAspect="1"/>
          </p:cNvPicPr>
          <p:nvPr/>
        </p:nvPicPr>
        <p:blipFill>
          <a:blip r:embed="rId3"/>
          <a:stretch>
            <a:fillRect/>
          </a:stretch>
        </p:blipFill>
        <p:spPr>
          <a:xfrm>
            <a:off x="329565" y="3951798"/>
            <a:ext cx="5618011" cy="2541077"/>
          </a:xfrm>
          <a:prstGeom prst="rect">
            <a:avLst/>
          </a:prstGeom>
        </p:spPr>
      </p:pic>
      <p:pic>
        <p:nvPicPr>
          <p:cNvPr id="10" name="Picture 9">
            <a:extLst>
              <a:ext uri="{FF2B5EF4-FFF2-40B4-BE49-F238E27FC236}">
                <a16:creationId xmlns:a16="http://schemas.microsoft.com/office/drawing/2014/main" id="{1A85B913-9204-4038-835E-4B0DC1569B0C}"/>
              </a:ext>
            </a:extLst>
          </p:cNvPr>
          <p:cNvPicPr>
            <a:picLocks noChangeAspect="1"/>
          </p:cNvPicPr>
          <p:nvPr/>
        </p:nvPicPr>
        <p:blipFill>
          <a:blip r:embed="rId4"/>
          <a:stretch>
            <a:fillRect/>
          </a:stretch>
        </p:blipFill>
        <p:spPr>
          <a:xfrm>
            <a:off x="5660541" y="1525780"/>
            <a:ext cx="5800725" cy="4029075"/>
          </a:xfrm>
          <a:prstGeom prst="rect">
            <a:avLst/>
          </a:prstGeom>
        </p:spPr>
      </p:pic>
    </p:spTree>
    <p:extLst>
      <p:ext uri="{BB962C8B-B14F-4D97-AF65-F5344CB8AC3E}">
        <p14:creationId xmlns:p14="http://schemas.microsoft.com/office/powerpoint/2010/main" val="118783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2A1C-2D5E-4B4A-AE3D-09CC26C1F5FF}"/>
              </a:ext>
            </a:extLst>
          </p:cNvPr>
          <p:cNvSpPr>
            <a:spLocks noGrp="1"/>
          </p:cNvSpPr>
          <p:nvPr>
            <p:ph type="title"/>
          </p:nvPr>
        </p:nvSpPr>
        <p:spPr>
          <a:xfrm>
            <a:off x="838200" y="217459"/>
            <a:ext cx="10515600" cy="827406"/>
          </a:xfrm>
        </p:spPr>
        <p:txBody>
          <a:bodyPr/>
          <a:lstStyle/>
          <a:p>
            <a:pPr algn="ctr"/>
            <a:r>
              <a:rPr lang="en-US" sz="4400" b="1" dirty="0">
                <a:solidFill>
                  <a:srgbClr val="002060"/>
                </a:solidFill>
              </a:rPr>
              <a:t>LIFO (STACK)</a:t>
            </a:r>
            <a:endParaRPr lang="th-TH" dirty="0"/>
          </a:p>
        </p:txBody>
      </p:sp>
      <p:sp>
        <p:nvSpPr>
          <p:cNvPr id="3" name="Content Placeholder 2">
            <a:extLst>
              <a:ext uri="{FF2B5EF4-FFF2-40B4-BE49-F238E27FC236}">
                <a16:creationId xmlns:a16="http://schemas.microsoft.com/office/drawing/2014/main" id="{4308F63A-DD35-4F6A-88AA-6D81F7C7A326}"/>
              </a:ext>
            </a:extLst>
          </p:cNvPr>
          <p:cNvSpPr>
            <a:spLocks noGrp="1"/>
          </p:cNvSpPr>
          <p:nvPr>
            <p:ph idx="1"/>
          </p:nvPr>
        </p:nvSpPr>
        <p:spPr>
          <a:xfrm>
            <a:off x="225949" y="973055"/>
            <a:ext cx="11740763" cy="4351338"/>
          </a:xfrm>
        </p:spPr>
        <p:txBody>
          <a:bodyPr/>
          <a:lstStyle/>
          <a:p>
            <a:pPr algn="just">
              <a:buFont typeface="Wingdings" panose="05000000000000000000" pitchFamily="2" charset="2"/>
              <a:buChar char="q"/>
            </a:pPr>
            <a:r>
              <a:rPr lang="en-US" b="0" i="0" dirty="0">
                <a:solidFill>
                  <a:srgbClr val="202122"/>
                </a:solidFill>
                <a:effectLst/>
                <a:latin typeface="Arial" panose="020B0604020202020204" pitchFamily="34" charset="0"/>
              </a:rPr>
              <a:t>A collection of items are added and removed from one end, called the top of the Stack.</a:t>
            </a:r>
          </a:p>
          <a:p>
            <a:pPr algn="just">
              <a:buFont typeface="Wingdings" panose="05000000000000000000" pitchFamily="2" charset="2"/>
              <a:buChar char="q"/>
            </a:pPr>
            <a:r>
              <a:rPr lang="en-US" b="0" i="0" dirty="0">
                <a:solidFill>
                  <a:srgbClr val="202122"/>
                </a:solidFill>
                <a:effectLst/>
                <a:latin typeface="Arial" panose="020B0604020202020204" pitchFamily="34" charset="0"/>
              </a:rPr>
              <a:t>"LIFO" stands for </a:t>
            </a:r>
            <a:r>
              <a:rPr lang="en-US" b="0" i="1" dirty="0">
                <a:solidFill>
                  <a:srgbClr val="202122"/>
                </a:solidFill>
                <a:effectLst/>
                <a:latin typeface="Arial" panose="020B0604020202020204" pitchFamily="34" charset="0"/>
              </a:rPr>
              <a:t>last-in, first-out</a:t>
            </a:r>
            <a:r>
              <a:rPr lang="en-US" b="0" i="0" dirty="0">
                <a:solidFill>
                  <a:srgbClr val="202122"/>
                </a:solidFill>
                <a:effectLst/>
                <a:latin typeface="Arial" panose="020B0604020202020204" pitchFamily="34" charset="0"/>
              </a:rPr>
              <a:t>, meaning that the most recently produced items are recorded as sold first.</a:t>
            </a:r>
          </a:p>
          <a:p>
            <a:pPr algn="just">
              <a:buFont typeface="Wingdings" panose="05000000000000000000" pitchFamily="2" charset="2"/>
              <a:buChar char="q"/>
            </a:pPr>
            <a:r>
              <a:rPr lang="en-US" dirty="0">
                <a:solidFill>
                  <a:srgbClr val="202122"/>
                </a:solidFill>
                <a:latin typeface="Arial" panose="020B0604020202020204" pitchFamily="34" charset="0"/>
              </a:rPr>
              <a:t>Example: A Stack of Plates </a:t>
            </a:r>
            <a:endParaRPr lang="th-TH" dirty="0"/>
          </a:p>
        </p:txBody>
      </p:sp>
      <p:pic>
        <p:nvPicPr>
          <p:cNvPr id="6146" name="Picture 2" descr="FIFO-LIFO | Average Cost Method of Accounting | Inventory">
            <a:extLst>
              <a:ext uri="{FF2B5EF4-FFF2-40B4-BE49-F238E27FC236}">
                <a16:creationId xmlns:a16="http://schemas.microsoft.com/office/drawing/2014/main" id="{9BFCEF54-EF24-4CD3-A7E7-B844812C4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217" y="4441549"/>
            <a:ext cx="28575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PPLICATIONS OF STACKS – Life In Data Structures and Algorithms">
            <a:extLst>
              <a:ext uri="{FF2B5EF4-FFF2-40B4-BE49-F238E27FC236}">
                <a16:creationId xmlns:a16="http://schemas.microsoft.com/office/drawing/2014/main" id="{B368381B-2A8B-45C1-967C-2A2A8FB7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56" y="3252083"/>
            <a:ext cx="6076950" cy="338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9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748B3A-1494-4B02-85DA-0D5AD13E8526}"/>
              </a:ext>
            </a:extLst>
          </p:cNvPr>
          <p:cNvPicPr>
            <a:picLocks noChangeAspect="1"/>
          </p:cNvPicPr>
          <p:nvPr/>
        </p:nvPicPr>
        <p:blipFill>
          <a:blip r:embed="rId2"/>
          <a:stretch>
            <a:fillRect/>
          </a:stretch>
        </p:blipFill>
        <p:spPr>
          <a:xfrm>
            <a:off x="0" y="2208158"/>
            <a:ext cx="6289481" cy="4284717"/>
          </a:xfrm>
          <a:prstGeom prst="rect">
            <a:avLst/>
          </a:prstGeom>
        </p:spPr>
      </p:pic>
      <p:pic>
        <p:nvPicPr>
          <p:cNvPr id="7" name="Picture 6">
            <a:extLst>
              <a:ext uri="{FF2B5EF4-FFF2-40B4-BE49-F238E27FC236}">
                <a16:creationId xmlns:a16="http://schemas.microsoft.com/office/drawing/2014/main" id="{E4BEED7B-E926-42B4-BBB3-6554F92678F1}"/>
              </a:ext>
            </a:extLst>
          </p:cNvPr>
          <p:cNvPicPr>
            <a:picLocks noChangeAspect="1"/>
          </p:cNvPicPr>
          <p:nvPr/>
        </p:nvPicPr>
        <p:blipFill>
          <a:blip r:embed="rId3"/>
          <a:stretch>
            <a:fillRect/>
          </a:stretch>
        </p:blipFill>
        <p:spPr>
          <a:xfrm>
            <a:off x="6289481" y="2208157"/>
            <a:ext cx="5772648" cy="4284717"/>
          </a:xfrm>
          <a:prstGeom prst="rect">
            <a:avLst/>
          </a:prstGeom>
        </p:spPr>
      </p:pic>
      <p:sp>
        <p:nvSpPr>
          <p:cNvPr id="8" name="Title 1">
            <a:extLst>
              <a:ext uri="{FF2B5EF4-FFF2-40B4-BE49-F238E27FC236}">
                <a16:creationId xmlns:a16="http://schemas.microsoft.com/office/drawing/2014/main" id="{51B548F9-5D6E-4F28-99AB-6501BF81333B}"/>
              </a:ext>
            </a:extLst>
          </p:cNvPr>
          <p:cNvSpPr>
            <a:spLocks noGrp="1"/>
          </p:cNvSpPr>
          <p:nvPr>
            <p:ph type="title"/>
          </p:nvPr>
        </p:nvSpPr>
        <p:spPr>
          <a:xfrm>
            <a:off x="838200" y="217459"/>
            <a:ext cx="10515600" cy="827406"/>
          </a:xfrm>
        </p:spPr>
        <p:txBody>
          <a:bodyPr/>
          <a:lstStyle/>
          <a:p>
            <a:pPr algn="ctr"/>
            <a:r>
              <a:rPr lang="en-US" sz="4400" b="1" dirty="0">
                <a:solidFill>
                  <a:srgbClr val="002060"/>
                </a:solidFill>
              </a:rPr>
              <a:t>LIFO (STACK)(Loading a Truck)</a:t>
            </a:r>
            <a:endParaRPr lang="th-TH" dirty="0"/>
          </a:p>
        </p:txBody>
      </p:sp>
    </p:spTree>
    <p:extLst>
      <p:ext uri="{BB962C8B-B14F-4D97-AF65-F5344CB8AC3E}">
        <p14:creationId xmlns:p14="http://schemas.microsoft.com/office/powerpoint/2010/main" val="208283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26D2-BCFD-4B86-893F-069137F4B153}"/>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OPERATIONS ON A LIFO (STACK)</a:t>
            </a:r>
            <a:endParaRPr lang="th-TH" b="1" dirty="0">
              <a:solidFill>
                <a:srgbClr val="7030A0"/>
              </a:solidFill>
            </a:endParaRPr>
          </a:p>
        </p:txBody>
      </p:sp>
      <p:sp>
        <p:nvSpPr>
          <p:cNvPr id="3" name="Content Placeholder 2">
            <a:extLst>
              <a:ext uri="{FF2B5EF4-FFF2-40B4-BE49-F238E27FC236}">
                <a16:creationId xmlns:a16="http://schemas.microsoft.com/office/drawing/2014/main" id="{191B4D09-4D81-4BAD-8499-81D173BA3A30}"/>
              </a:ext>
            </a:extLst>
          </p:cNvPr>
          <p:cNvSpPr>
            <a:spLocks noGrp="1"/>
          </p:cNvSpPr>
          <p:nvPr>
            <p:ph idx="1"/>
          </p:nvPr>
        </p:nvSpPr>
        <p:spPr>
          <a:xfrm>
            <a:off x="270345" y="1359673"/>
            <a:ext cx="11600952" cy="4817290"/>
          </a:xfrm>
        </p:spPr>
        <p:txBody>
          <a:bodyPr>
            <a:normAutofit/>
          </a:bodyPr>
          <a:lstStyle/>
          <a:p>
            <a:pPr>
              <a:buFont typeface="Wingdings" panose="05000000000000000000" pitchFamily="2" charset="2"/>
              <a:buChar char="q"/>
            </a:pPr>
            <a:r>
              <a:rPr lang="en-US" sz="2400" b="1" dirty="0">
                <a:solidFill>
                  <a:srgbClr val="002060"/>
                </a:solidFill>
              </a:rPr>
              <a:t>Push</a:t>
            </a:r>
            <a:r>
              <a:rPr lang="en-US" sz="2400" dirty="0"/>
              <a:t>: Adds an items to the top of the Stack is called Push.</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Pop: </a:t>
            </a:r>
            <a:r>
              <a:rPr lang="en-US" sz="2400" dirty="0"/>
              <a:t>Removes an element from the top of the Stack is called as Pop.</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Size: </a:t>
            </a:r>
            <a:r>
              <a:rPr lang="en-US" sz="2400" dirty="0"/>
              <a:t>Determines the number of elements is called as Size.</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IsEmpty: </a:t>
            </a:r>
            <a:r>
              <a:rPr lang="en-US" sz="2400" dirty="0"/>
              <a:t>Determines whether the Stack is Empty</a:t>
            </a:r>
            <a:endParaRPr lang="th-TH" sz="2400" dirty="0"/>
          </a:p>
        </p:txBody>
      </p:sp>
      <p:pic>
        <p:nvPicPr>
          <p:cNvPr id="1026" name="Picture 2">
            <a:extLst>
              <a:ext uri="{FF2B5EF4-FFF2-40B4-BE49-F238E27FC236}">
                <a16:creationId xmlns:a16="http://schemas.microsoft.com/office/drawing/2014/main" id="{9B39725E-8899-4EF8-A79D-4B6CDC991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204" y="4255563"/>
            <a:ext cx="333375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EBC00F-B05E-454F-A433-3C9A779AF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75" y="4977516"/>
            <a:ext cx="3709034" cy="1758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Stack Push Operations">
            <a:extLst>
              <a:ext uri="{FF2B5EF4-FFF2-40B4-BE49-F238E27FC236}">
                <a16:creationId xmlns:a16="http://schemas.microsoft.com/office/drawing/2014/main" id="{71B76832-96EB-4752-8AAE-38767DA29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771" y="268812"/>
            <a:ext cx="4196052"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image for How to create a Stack using JavaScript">
            <a:extLst>
              <a:ext uri="{FF2B5EF4-FFF2-40B4-BE49-F238E27FC236}">
                <a16:creationId xmlns:a16="http://schemas.microsoft.com/office/drawing/2014/main" id="{7D52E8FB-738A-44E9-86BC-D9DA86B6F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09" y="4918999"/>
            <a:ext cx="4317518" cy="181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5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CB61D0-22A6-4C44-8F1E-412039B8E8DC}"/>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Examples of Queue and Stacks</a:t>
            </a:r>
            <a:endParaRPr lang="th-TH" b="1" dirty="0">
              <a:solidFill>
                <a:srgbClr val="7030A0"/>
              </a:solidFill>
            </a:endParaRPr>
          </a:p>
        </p:txBody>
      </p:sp>
      <p:pic>
        <p:nvPicPr>
          <p:cNvPr id="6" name="Picture 5">
            <a:extLst>
              <a:ext uri="{FF2B5EF4-FFF2-40B4-BE49-F238E27FC236}">
                <a16:creationId xmlns:a16="http://schemas.microsoft.com/office/drawing/2014/main" id="{6CF8BEE7-F35A-4D99-A80F-16FC57837D72}"/>
              </a:ext>
            </a:extLst>
          </p:cNvPr>
          <p:cNvPicPr>
            <a:picLocks noChangeAspect="1"/>
          </p:cNvPicPr>
          <p:nvPr/>
        </p:nvPicPr>
        <p:blipFill>
          <a:blip r:embed="rId2"/>
          <a:stretch>
            <a:fillRect/>
          </a:stretch>
        </p:blipFill>
        <p:spPr>
          <a:xfrm>
            <a:off x="651179" y="1405476"/>
            <a:ext cx="7581900" cy="2838450"/>
          </a:xfrm>
          <a:prstGeom prst="rect">
            <a:avLst/>
          </a:prstGeom>
        </p:spPr>
      </p:pic>
      <p:pic>
        <p:nvPicPr>
          <p:cNvPr id="2052" name="Picture 4" descr="Stack:-. A Stack is a Last In First Out (LIFO)… | by Muskan Tarique | Medium">
            <a:extLst>
              <a:ext uri="{FF2B5EF4-FFF2-40B4-BE49-F238E27FC236}">
                <a16:creationId xmlns:a16="http://schemas.microsoft.com/office/drawing/2014/main" id="{71140E19-5848-4A0A-A3C4-2005484B3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05" y="4140434"/>
            <a:ext cx="534352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914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TotalTime>
  <Words>512</Words>
  <Application>Microsoft Office PowerPoint</Application>
  <PresentationFormat>Widescreen</PresentationFormat>
  <Paragraphs>61</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-apple-system</vt:lpstr>
      <vt:lpstr>Arial</vt:lpstr>
      <vt:lpstr>Arial</vt:lpstr>
      <vt:lpstr>Calibri</vt:lpstr>
      <vt:lpstr>Calibri Light</vt:lpstr>
      <vt:lpstr>Georgia</vt:lpstr>
      <vt:lpstr>Open Sans</vt:lpstr>
      <vt:lpstr>urw-din</vt:lpstr>
      <vt:lpstr>Wingdings</vt:lpstr>
      <vt:lpstr>Office Theme</vt:lpstr>
      <vt:lpstr>QUEUE</vt:lpstr>
      <vt:lpstr>QUEUE</vt:lpstr>
      <vt:lpstr>QUEUE</vt:lpstr>
      <vt:lpstr>GENERAL WORKING PRINCIPLE OF QUEUE (FIFO)</vt:lpstr>
      <vt:lpstr>GENERAL WORKING PRINCIPLE OF QUEUE (FIFO)</vt:lpstr>
      <vt:lpstr>LIFO (STACK)</vt:lpstr>
      <vt:lpstr>LIFO (STACK)(Loading a Truck)</vt:lpstr>
      <vt:lpstr>OPERATIONS ON A LIFO (STACK)</vt:lpstr>
      <vt:lpstr>Examples of Queue and Stacks</vt:lpstr>
      <vt:lpstr>SIRO (Serve in Random Order) OR ROS (Random-Order-Of-Service)</vt:lpstr>
      <vt:lpstr>DEQUE</vt:lpstr>
      <vt:lpstr>TYPES OF QUEUE</vt:lpstr>
      <vt:lpstr>Single Server Queue Model</vt:lpstr>
      <vt:lpstr>Multi-Server Queue Model</vt:lpstr>
      <vt:lpstr>Applications of Queue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dc:title>
  <dc:creator>Wazir Laghari</dc:creator>
  <cp:lastModifiedBy>Wazir Laghari</cp:lastModifiedBy>
  <cp:revision>4</cp:revision>
  <dcterms:created xsi:type="dcterms:W3CDTF">2021-10-01T04:01:14Z</dcterms:created>
  <dcterms:modified xsi:type="dcterms:W3CDTF">2021-10-01T14:34:12Z</dcterms:modified>
</cp:coreProperties>
</file>